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4" r:id="rId3"/>
    <p:sldId id="325" r:id="rId4"/>
    <p:sldId id="257" r:id="rId5"/>
    <p:sldId id="335" r:id="rId6"/>
    <p:sldId id="264" r:id="rId7"/>
    <p:sldId id="357" r:id="rId8"/>
    <p:sldId id="358"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354" r:id="rId32"/>
    <p:sldId id="309" r:id="rId33"/>
    <p:sldId id="422" r:id="rId34"/>
    <p:sldId id="413" r:id="rId35"/>
    <p:sldId id="298" r:id="rId36"/>
    <p:sldId id="363" r:id="rId37"/>
    <p:sldId id="324" r:id="rId38"/>
    <p:sldId id="306" r:id="rId39"/>
    <p:sldId id="305" r:id="rId40"/>
    <p:sldId id="299" r:id="rId41"/>
    <p:sldId id="304" r:id="rId42"/>
    <p:sldId id="338" r:id="rId43"/>
    <p:sldId id="420" r:id="rId44"/>
    <p:sldId id="421"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1671" autoAdjust="0"/>
  </p:normalViewPr>
  <p:slideViewPr>
    <p:cSldViewPr snapToGrid="0">
      <p:cViewPr varScale="1">
        <p:scale>
          <a:sx n="79" d="100"/>
          <a:sy n="79" d="100"/>
        </p:scale>
        <p:origin x="186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26/07/2024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26/07/2024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32</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Raciocínio e tomada de decisões: A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Embora ainda em estágios iniciais, algumas pesquisas buscam capacitar máquinas para gerar arte, música e outras formas de expressão criativa.</a:t>
            </a:r>
          </a:p>
          <a:p>
            <a:pPr marL="228600" indent="-228600" algn="l">
              <a:buFont typeface="+mj-lt"/>
              <a:buAutoNum type="arabicPeriod"/>
            </a:pPr>
            <a:r>
              <a:rPr lang="pt-BR" b="0" i="0" dirty="0">
                <a:solidFill>
                  <a:srgbClr val="374151"/>
                </a:solidFill>
                <a:effectLst/>
                <a:latin typeface="Söhne"/>
              </a:rPr>
              <a:t>Comunicação e linguagem: A IA procura entender e interagir com os seres humanos em linguagem natural, permitindo a comunicação bidirecional de forma mais natural.</a:t>
            </a:r>
          </a:p>
          <a:p>
            <a:pPr marL="228600" indent="-228600" algn="l">
              <a:buFont typeface="+mj-lt"/>
              <a:buAutoNum type="arabicPeriod"/>
            </a:pPr>
            <a:r>
              <a:rPr lang="pt-BR" b="0" i="0" dirty="0">
                <a:solidFill>
                  <a:srgbClr val="374151"/>
                </a:solidFill>
                <a:effectLst/>
                <a:latin typeface="Söhne"/>
              </a:rPr>
              <a:t>Controle de movimento e coordenação: capacidade de controlar movimentos físicos.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26/07/2024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26/07/2024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t>receber estímulos </a:t>
            </a:r>
            <a:r>
              <a:rPr lang="pt-BR" dirty="0"/>
              <a:t>vindos do ambiente, </a:t>
            </a:r>
            <a:r>
              <a:rPr lang="pt-BR" b="1" i="1" dirty="0"/>
              <a:t>interpretá-los</a:t>
            </a:r>
            <a:r>
              <a:rPr lang="pt-BR" dirty="0"/>
              <a:t>, </a:t>
            </a:r>
            <a:r>
              <a:rPr lang="pt-BR" b="1" i="1" dirty="0"/>
              <a:t>aprender</a:t>
            </a:r>
            <a:r>
              <a:rPr lang="pt-BR" dirty="0"/>
              <a:t> com eles e usar o </a:t>
            </a:r>
            <a:r>
              <a:rPr lang="pt-BR" b="1" i="1" dirty="0"/>
              <a:t>conhecimento adquirido </a:t>
            </a:r>
            <a:r>
              <a:rPr lang="pt-BR" dirty="0"/>
              <a:t>para </a:t>
            </a:r>
            <a:r>
              <a:rPr lang="pt-BR" b="1" i="1" dirty="0"/>
              <a:t>tomar decisões e resolver problemas</a:t>
            </a:r>
            <a:r>
              <a:rPr lang="pt-BR" dirty="0"/>
              <a:t>,</a:t>
            </a:r>
            <a:r>
              <a:rPr lang="pt-BR" b="1" i="1" dirty="0"/>
              <a:t> interagindo </a:t>
            </a:r>
            <a:r>
              <a:rPr lang="pt-BR" dirty="0"/>
              <a:t>com o ambiente.</a:t>
            </a:r>
          </a:p>
          <a:p>
            <a:pPr marL="171450" indent="-171450"/>
            <a:r>
              <a:rPr lang="pt-BR" dirty="0"/>
              <a:t>Porém, criar máquinas que emulem as nossas capacidades, não é uma tarefa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(através de treinamento)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mapeiam as entradas nas saídas, </a:t>
                </a:r>
                <a14:m>
                  <m:oMath xmlns:m="http://schemas.openxmlformats.org/officeDocument/2006/math">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mapeie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reta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reta),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t>conceitos fundamentais </a:t>
            </a:r>
            <a:r>
              <a:rPr lang="pt-BR" dirty="0"/>
              <a:t>do funcionamento de alguns </a:t>
            </a:r>
            <a:r>
              <a:rPr lang="pt-BR" b="1" i="1" dirty="0"/>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effectLst/>
              </a:rPr>
              <a:t>analisar e extrair informações úteis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00B05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problemas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conjunto finito de classes. </a:t>
                </a:r>
              </a:p>
              <a:p>
                <a:pPr lvl="2">
                  <a:spcBef>
                    <a:spcPts val="600"/>
                  </a:spcBef>
                  <a:buFont typeface="Wingdings" panose="05000000000000000000" pitchFamily="2" charset="2"/>
                  <a:buChar char="§"/>
                </a:pPr>
                <a:r>
                  <a:rPr lang="pt-BR" b="1" dirty="0"/>
                  <a:t>Exemplo</a:t>
                </a:r>
                <a:r>
                  <a:rPr lang="pt-BR" dirty="0"/>
                  <a:t>: filtro de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atributos,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xmlns="">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supervisionados e não-supervisionados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quatro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00B05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t>estratégia</a:t>
            </a:r>
            <a:r>
              <a:rPr lang="pt-BR" dirty="0"/>
              <a:t>, chamada de </a:t>
            </a:r>
            <a:r>
              <a:rPr lang="pt-BR" b="1" i="1" dirty="0"/>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função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117893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16/8/2024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30/8/2024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11/10/2024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25/10/2024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8/11/2024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22/11/2024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6/12/2024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quinzenais,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fontScale="92500" lnSpcReduction="10000"/>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a:t>Metaheurísticas são geralmente aplicadas a problemas para os quais </a:t>
            </a:r>
            <a:r>
              <a:rPr lang="pt-BR" b="1" i="1" dirty="0"/>
              <a:t>não se conhece um algoritmo eficiente </a:t>
            </a:r>
            <a:r>
              <a:rPr lang="pt-BR" dirty="0"/>
              <a:t>ou </a:t>
            </a:r>
            <a:r>
              <a:rPr lang="pt-BR" b="1" i="1" dirty="0"/>
              <a:t>não se tem uma solução conhecida</a:t>
            </a:r>
            <a:r>
              <a:rPr lang="pt-BR" dirty="0"/>
              <a:t>.</a:t>
            </a:r>
          </a:p>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exercícios práticos.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100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lnSpcReduction="10000"/>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vocês a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o comportamento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rgbClr val="00B050"/>
                    </a:solidFill>
                  </a:rPr>
                  <a:t>melhor forma possível</a:t>
                </a:r>
                <a:r>
                  <a:rPr lang="pt-BR" dirty="0"/>
                  <a:t>.</a:t>
                </a:r>
              </a:p>
              <a:p>
                <a:r>
                  <a:rPr lang="pt-BR" dirty="0"/>
                  <a:t>Porém, 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é boa ou não.</a:t>
                </a:r>
              </a:p>
              <a:p>
                <a:pPr lvl="1">
                  <a:buFont typeface="Wingdings" panose="05000000000000000000" pitchFamily="2" charset="2"/>
                  <a:buChar char="§"/>
                </a:pPr>
                <a:r>
                  <a:rPr lang="pt-BR" b="1" dirty="0"/>
                  <a:t>Exemplo</a:t>
                </a:r>
                <a:r>
                  <a:rPr lang="pt-BR" dirty="0"/>
                  <a:t>: dada a previsão da temperatura para um dia qualquer, quantos picolés serão vendidos?</a:t>
                </a:r>
              </a:p>
            </p:txBody>
          </p:sp>
        </mc:Choice>
        <mc:Fallback xmlns="">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788" r="-1625" b="-606"/>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tecnologia, IA é empregada em empresas de telecom, saúde, finanças, automação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terá um papel fundamental no desenvolvimento da próxima geração de redes móveis e sem fio, o 6G.</a:t>
            </a:r>
          </a:p>
          <a:p>
            <a:r>
              <a:rPr lang="pt-BR" dirty="0"/>
              <a:t>Os algoritmos de IA serão usados nas mais diversas camadas da rede para auxiliar em tarefas que vão desde a detecção de símbolos de uma modulação até segurança cibernética.</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salários são muito bons, pois a demanda é alta, mas não existem tantos profissionais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t>criar máquinas que imitem </a:t>
            </a:r>
            <a:r>
              <a:rPr lang="pt-BR" b="1" i="1" dirty="0"/>
              <a:t>as capacidades </a:t>
            </a:r>
            <a:r>
              <a:rPr lang="pt-BR" sz="2800" b="1" i="1" dirty="0"/>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9270</TotalTime>
  <Words>9646</Words>
  <Application>Microsoft Office PowerPoint</Application>
  <PresentationFormat>Widescreen</PresentationFormat>
  <Paragraphs>669</Paragraphs>
  <Slides>44</Slides>
  <Notes>31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Executando códigos</vt:lpstr>
      <vt:lpstr>Goolge Colaboratory (Colab)</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2016</cp:revision>
  <dcterms:created xsi:type="dcterms:W3CDTF">2020-01-20T13:50:05Z</dcterms:created>
  <dcterms:modified xsi:type="dcterms:W3CDTF">2024-07-26T20:55:15Z</dcterms:modified>
</cp:coreProperties>
</file>